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6" r:id="rId21"/>
    <p:sldId id="277" r:id="rId22"/>
  </p:sldIdLst>
  <p:sldSz cx="9144000" cy="5143500" type="screen16x9"/>
  <p:notesSz cx="6858000" cy="9144000"/>
  <p:embeddedFontLst>
    <p:embeddedFont>
      <p:font typeface="Segoe UI Historic" panose="020B0502040204020203" pitchFamily="34" charset="0"/>
      <p:regular r:id="rId24"/>
    </p:embeddedFont>
    <p:embeddedFont>
      <p:font typeface="Sora" panose="020B0604020202020204" charset="0"/>
      <p:regular r:id="rId25"/>
      <p:bold r:id="rId26"/>
    </p:embeddedFont>
    <p:embeddedFont>
      <p:font typeface="Sora ExtraLight" panose="020B0604020202020204" charset="0"/>
      <p:regular r:id="rId27"/>
      <p:bold r:id="rId28"/>
    </p:embeddedFont>
    <p:embeddedFont>
      <p:font typeface="Sora Light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D3C"/>
    <a:srgbClr val="CF1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0ac0547c1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1f0ac0547c1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f0ac0547c1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f0ac0547c1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f0ac0547c1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1f0ac0547c1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0ac0547c1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f0ac0547c1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0ac0547c1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f0ac0547c1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f0ac0547c1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1f0ac0547c1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f0ac0547c1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f0ac0547c1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f0ac0547c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f0ac0547c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0ac0547c1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0ac0547c1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f0ac0547c1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f0ac0547c1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5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f0ac0547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f0ac0547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f0ac0547c1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f0ac0547c1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f0ac0547c1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f0ac0547c1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0ac0547c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f0ac0547c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0ac0547c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0ac0547c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3e0f8f3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f3e0f8f3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0ac0547c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0ac0547c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0ac0547c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0ac0547c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f0ac0547c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1f0ac0547c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0ac0547c1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0ac0547c1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 sz="9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>
            <a:spLocks noGrp="1"/>
          </p:cNvSpPr>
          <p:nvPr>
            <p:ph type="title" idx="4294967295"/>
          </p:nvPr>
        </p:nvSpPr>
        <p:spPr>
          <a:xfrm>
            <a:off x="7664962" y="407205"/>
            <a:ext cx="6876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11" i="1">
                <a:solidFill>
                  <a:schemeClr val="lt1"/>
                </a:solidFill>
                <a:latin typeface="Sora ExtraLight"/>
                <a:ea typeface="Sora ExtraLight"/>
                <a:cs typeface="Sora ExtraLight"/>
                <a:sym typeface="Sora ExtraLight"/>
              </a:rPr>
              <a:t>2024</a:t>
            </a:r>
            <a:endParaRPr sz="1711" i="1">
              <a:solidFill>
                <a:schemeClr val="lt1"/>
              </a:solidFill>
              <a:latin typeface="Sora ExtraLight"/>
              <a:ea typeface="Sora ExtraLight"/>
              <a:cs typeface="Sora ExtraLight"/>
              <a:sym typeface="Sora Extra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l="7683" t="7918" r="9521"/>
          <a:stretch/>
        </p:blipFill>
        <p:spPr>
          <a:xfrm>
            <a:off x="-2341850" y="1596675"/>
            <a:ext cx="2045401" cy="340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4">
            <a:alphaModFix/>
          </a:blip>
          <a:srcRect t="46501" b="20261"/>
          <a:stretch/>
        </p:blipFill>
        <p:spPr>
          <a:xfrm>
            <a:off x="0" y="0"/>
            <a:ext cx="3485700" cy="17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1100" y="0"/>
            <a:ext cx="2216925" cy="332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 rotWithShape="1">
          <a:blip r:embed="rId6">
            <a:alphaModFix/>
          </a:blip>
          <a:srcRect l="16956" t="1313" r="25835" b="11136"/>
          <a:stretch/>
        </p:blipFill>
        <p:spPr>
          <a:xfrm>
            <a:off x="2045400" y="1735675"/>
            <a:ext cx="1486274" cy="340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 rotWithShape="1">
          <a:blip r:embed="rId7">
            <a:alphaModFix/>
          </a:blip>
          <a:srcRect l="16768" t="8143" r="16768" b="11308"/>
          <a:stretch/>
        </p:blipFill>
        <p:spPr>
          <a:xfrm>
            <a:off x="9313250" y="-288725"/>
            <a:ext cx="1395974" cy="253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 rotWithShape="1">
          <a:blip r:embed="rId8">
            <a:alphaModFix/>
          </a:blip>
          <a:srcRect t="16240"/>
          <a:stretch/>
        </p:blipFill>
        <p:spPr>
          <a:xfrm>
            <a:off x="3485700" y="2576806"/>
            <a:ext cx="2045401" cy="256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 rotWithShape="1">
          <a:blip r:embed="rId9">
            <a:alphaModFix/>
          </a:blip>
          <a:srcRect l="6216" t="2634" r="6225" b="22307"/>
          <a:stretch/>
        </p:blipFill>
        <p:spPr>
          <a:xfrm>
            <a:off x="3485700" y="0"/>
            <a:ext cx="2045401" cy="262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10">
            <a:alphaModFix/>
          </a:blip>
          <a:srcRect l="12980" r="12972" b="6985"/>
          <a:stretch/>
        </p:blipFill>
        <p:spPr>
          <a:xfrm>
            <a:off x="7748025" y="2534725"/>
            <a:ext cx="1395974" cy="262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 rotWithShape="1">
          <a:blip r:embed="rId11">
            <a:alphaModFix/>
          </a:blip>
          <a:srcRect l="15718" t="37445" r="22541" b="28682"/>
          <a:stretch/>
        </p:blipFill>
        <p:spPr>
          <a:xfrm>
            <a:off x="5531100" y="3321325"/>
            <a:ext cx="2216925" cy="182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 rotWithShape="1">
          <a:blip r:embed="rId12">
            <a:alphaModFix/>
          </a:blip>
          <a:srcRect l="10232" t="3772" r="6710"/>
          <a:stretch/>
        </p:blipFill>
        <p:spPr>
          <a:xfrm>
            <a:off x="0" y="1735675"/>
            <a:ext cx="2045401" cy="35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 rotWithShape="1">
          <a:blip r:embed="rId13">
            <a:alphaModFix/>
          </a:blip>
          <a:srcRect l="2675" t="9901" r="25593"/>
          <a:stretch/>
        </p:blipFill>
        <p:spPr>
          <a:xfrm>
            <a:off x="7748025" y="0"/>
            <a:ext cx="1395974" cy="2627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/>
          </a:blip>
          <a:srcRect l="10229" t="17777" r="15696" b="8148"/>
          <a:stretch/>
        </p:blipFill>
        <p:spPr>
          <a:xfrm>
            <a:off x="2350175" y="2832001"/>
            <a:ext cx="2890081" cy="231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/>
          </a:blip>
          <a:srcRect l="-2320" r="9115" b="6794"/>
          <a:stretch/>
        </p:blipFill>
        <p:spPr>
          <a:xfrm>
            <a:off x="7087101" y="0"/>
            <a:ext cx="2056898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 rotWithShape="1">
          <a:blip r:embed="rId5">
            <a:alphaModFix/>
          </a:blip>
          <a:srcRect l="23797" t="5193" b="12765"/>
          <a:stretch/>
        </p:blipFill>
        <p:spPr>
          <a:xfrm>
            <a:off x="0" y="0"/>
            <a:ext cx="4888950" cy="29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 rotWithShape="1">
          <a:blip r:embed="rId6">
            <a:alphaModFix/>
          </a:blip>
          <a:srcRect l="15402" t="10623" r="18006" b="10623"/>
          <a:stretch/>
        </p:blipFill>
        <p:spPr>
          <a:xfrm>
            <a:off x="4766450" y="2504125"/>
            <a:ext cx="2790426" cy="26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7">
            <a:alphaModFix/>
          </a:blip>
          <a:srcRect l="23141" t="15979" r="25898" b="13159"/>
          <a:stretch/>
        </p:blipFill>
        <p:spPr>
          <a:xfrm>
            <a:off x="7556875" y="2384200"/>
            <a:ext cx="1587124" cy="275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8">
            <a:alphaModFix/>
          </a:blip>
          <a:srcRect l="6369" t="2419" r="2239" b="30171"/>
          <a:stretch/>
        </p:blipFill>
        <p:spPr>
          <a:xfrm>
            <a:off x="4766450" y="0"/>
            <a:ext cx="2790426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 rotWithShape="1">
          <a:blip r:embed="rId9">
            <a:alphaModFix/>
          </a:blip>
          <a:srcRect l="12571" t="10405" r="19103" b="21269"/>
          <a:stretch/>
        </p:blipFill>
        <p:spPr>
          <a:xfrm>
            <a:off x="0" y="2911700"/>
            <a:ext cx="2790426" cy="223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6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1022750" y="2274625"/>
            <a:ext cx="2957400" cy="19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5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33 escritórios</a:t>
            </a:r>
            <a:r>
              <a:rPr lang="pt-BR" sz="13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 </a:t>
            </a:r>
            <a:r>
              <a:rPr lang="pt-BR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de representação</a:t>
            </a:r>
            <a:r>
              <a:rPr lang="pt-BR" sz="1200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;</a:t>
            </a:r>
            <a:endParaRPr sz="12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marR="393700" lvl="0" indent="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 dirty="0">
                <a:solidFill>
                  <a:schemeClr val="dk1"/>
                </a:solidFill>
                <a:latin typeface="Sora" panose="020B0604020202020204" charset="0"/>
                <a:ea typeface="Sora"/>
                <a:cs typeface="Sora" panose="020B0604020202020204" charset="0"/>
                <a:sym typeface="Sora"/>
              </a:rPr>
              <a:t>Mais</a:t>
            </a:r>
            <a:r>
              <a:rPr lang="pt-BR" sz="1500" b="1" i="0" u="none" strike="noStrike" cap="none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de 50 vendedores</a:t>
            </a:r>
            <a:r>
              <a:rPr lang="pt-BR" sz="15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 </a:t>
            </a:r>
            <a:endParaRPr sz="15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marR="393700" lvl="0" indent="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em todas as regiões do </a:t>
            </a:r>
            <a:endParaRPr sz="12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marR="393700" lvl="0" indent="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território brasileiro</a:t>
            </a:r>
            <a:r>
              <a:rPr lang="pt-BR" sz="1200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;</a:t>
            </a:r>
            <a:endParaRPr sz="12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0" u="none" strike="noStrike" cap="none" dirty="0">
              <a:solidFill>
                <a:schemeClr val="dk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marR="0" lvl="0" indent="0" algn="l" rtl="0">
              <a:lnSpc>
                <a:spcPct val="104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0" u="none" strike="noStrike" cap="none" dirty="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Exportação com os principais distribuidores da</a:t>
            </a:r>
            <a:r>
              <a:rPr lang="pt-BR" sz="1300" b="1" i="0" u="none" strike="noStrike" cap="none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pt-BR" sz="1500" b="1" i="0" u="none" strike="noStrike" cap="none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América do Sul</a:t>
            </a:r>
            <a:r>
              <a:rPr lang="pt-BR" sz="15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r>
              <a:rPr lang="pt-BR" sz="1500" b="1" i="0" u="none" strike="noStrike" cap="none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 América Central</a:t>
            </a:r>
            <a:r>
              <a:rPr lang="pt-BR" sz="15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!</a:t>
            </a:r>
            <a:endParaRPr sz="1500" b="1" i="0" u="none" strike="noStrike" cap="none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770506" y="2329941"/>
            <a:ext cx="123000" cy="12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018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0"/>
          <p:cNvSpPr/>
          <p:nvPr/>
        </p:nvSpPr>
        <p:spPr>
          <a:xfrm>
            <a:off x="770506" y="2748738"/>
            <a:ext cx="123000" cy="12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018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0"/>
          <p:cNvSpPr/>
          <p:nvPr/>
        </p:nvSpPr>
        <p:spPr>
          <a:xfrm>
            <a:off x="770506" y="3556907"/>
            <a:ext cx="123000" cy="12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018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title" idx="4294967295"/>
          </p:nvPr>
        </p:nvSpPr>
        <p:spPr>
          <a:xfrm>
            <a:off x="770507" y="1201544"/>
            <a:ext cx="3798900" cy="6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50" rIns="0" bIns="0" anchor="ctr" anchorCtr="0">
            <a:spAutoFit/>
          </a:bodyPr>
          <a:lstStyle/>
          <a:p>
            <a:pPr marL="127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b="1" dirty="0">
                <a:latin typeface="Sora"/>
                <a:ea typeface="Sora"/>
                <a:cs typeface="Sora"/>
                <a:sym typeface="Sora"/>
              </a:rPr>
              <a:t>Betel </a:t>
            </a:r>
            <a:endParaRPr b="1" dirty="0">
              <a:latin typeface="Sora"/>
              <a:ea typeface="Sora"/>
              <a:cs typeface="Sora"/>
              <a:sym typeface="Sora"/>
            </a:endParaRPr>
          </a:p>
          <a:p>
            <a:pPr marL="127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b="1" dirty="0">
                <a:latin typeface="Sora"/>
                <a:ea typeface="Sora"/>
                <a:cs typeface="Sora"/>
                <a:sym typeface="Sora"/>
              </a:rPr>
              <a:t>pelo mundo</a:t>
            </a:r>
            <a:endParaRPr b="1" dirty="0"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46CCA9-9C5A-A993-D825-4228A4B0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8" name="Google Shape;248;p31"/>
          <p:cNvSpPr txBox="1"/>
          <p:nvPr/>
        </p:nvSpPr>
        <p:spPr>
          <a:xfrm>
            <a:off x="1305924" y="2631188"/>
            <a:ext cx="3326145" cy="11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marR="0" lvl="0" indent="0" algn="l" rtl="0">
              <a:lnSpc>
                <a:spcPct val="1109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800"/>
              <a:buFont typeface="Arial"/>
              <a:buNone/>
            </a:pPr>
            <a:r>
              <a:rPr lang="pt-BR" sz="1100" i="0" u="none" strike="noStrike" cap="none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A entrada do </a:t>
            </a:r>
            <a:r>
              <a:rPr lang="pt-BR" sz="1100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Palmeiras,</a:t>
            </a:r>
            <a:r>
              <a:rPr lang="pt-BR" sz="1100" i="0" u="none" strike="noStrike" cap="none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 Paysandu, Grêmio e Internacional no nosso time, traz a combinação perfeita de expertise, tecnologia e estilo para os atletas de alto desempenho e entusiastas do esporte, elevando o patamar da performance e da moda esportiva.</a:t>
            </a:r>
            <a:endParaRPr sz="1100" i="0" u="none" strike="noStrike" cap="none" dirty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1305936" y="1394508"/>
            <a:ext cx="3798900" cy="10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50" rIns="0" bIns="0" anchor="ctr" anchorCtr="0">
            <a:spAutoFit/>
          </a:bodyPr>
          <a:lstStyle/>
          <a:p>
            <a:pPr marL="127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b="1">
                <a:latin typeface="Sora"/>
                <a:ea typeface="Sora"/>
                <a:cs typeface="Sora"/>
                <a:sym typeface="Sora"/>
              </a:rPr>
              <a:t>Produzimos para </a:t>
            </a:r>
            <a:r>
              <a:rPr lang="pt-BR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grandes clubes</a:t>
            </a:r>
            <a:endParaRPr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marL="127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b="1">
                <a:latin typeface="Sora"/>
                <a:ea typeface="Sora"/>
                <a:cs typeface="Sora"/>
                <a:sym typeface="Sora"/>
              </a:rPr>
              <a:t>do Brasil</a:t>
            </a:r>
            <a:endParaRPr b="1"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EAD223-9368-32B4-F8BF-9AD407B4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5" name="Google Shape;255;p32"/>
          <p:cNvSpPr txBox="1">
            <a:spLocks noGrp="1"/>
          </p:cNvSpPr>
          <p:nvPr>
            <p:ph type="title"/>
          </p:nvPr>
        </p:nvSpPr>
        <p:spPr>
          <a:xfrm>
            <a:off x="940944" y="266959"/>
            <a:ext cx="72621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50" rIns="0" bIns="0" anchor="ctr" anchorCtr="0">
            <a:spAutoFit/>
          </a:bodyPr>
          <a:lstStyle/>
          <a:p>
            <a:pPr marL="127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sz="2600" dirty="0">
                <a:solidFill>
                  <a:schemeClr val="lt1"/>
                </a:solidFill>
                <a:latin typeface="Sora" panose="020B0604020202020204" charset="0"/>
                <a:ea typeface="Sora"/>
                <a:cs typeface="Sora" panose="020B0604020202020204" charset="0"/>
                <a:sym typeface="Sora"/>
              </a:rPr>
              <a:t>Atendemos grandes marcas </a:t>
            </a:r>
            <a:endParaRPr sz="2600" dirty="0">
              <a:solidFill>
                <a:schemeClr val="lt1"/>
              </a:solidFill>
              <a:latin typeface="Sora" panose="020B0604020202020204" charset="0"/>
              <a:ea typeface="Sora"/>
              <a:cs typeface="Sora" panose="020B0604020202020204" charset="0"/>
              <a:sym typeface="Sora"/>
            </a:endParaRPr>
          </a:p>
          <a:p>
            <a:pPr marL="127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sz="2600" b="1" dirty="0">
                <a:solidFill>
                  <a:schemeClr val="lt1"/>
                </a:solidFill>
                <a:latin typeface="Sora" panose="020B0604020202020204" charset="0"/>
                <a:ea typeface="Sora"/>
                <a:cs typeface="Sora" panose="020B0604020202020204" charset="0"/>
                <a:sym typeface="Sora"/>
              </a:rPr>
              <a:t>nacionais e internacionais</a:t>
            </a:r>
            <a:endParaRPr sz="2600" b="1" dirty="0">
              <a:solidFill>
                <a:schemeClr val="lt1"/>
              </a:solidFill>
              <a:latin typeface="Sora" panose="020B0604020202020204" charset="0"/>
              <a:ea typeface="Sora"/>
              <a:cs typeface="Sora" panose="020B0604020202020204" charset="0"/>
              <a:sym typeface="Sor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>
            <a:spLocks noGrp="1"/>
          </p:cNvSpPr>
          <p:nvPr>
            <p:ph type="title"/>
          </p:nvPr>
        </p:nvSpPr>
        <p:spPr>
          <a:xfrm>
            <a:off x="3968918" y="76567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D01834"/>
                </a:solidFill>
                <a:latin typeface="Sora"/>
                <a:ea typeface="Sora"/>
                <a:cs typeface="Sora"/>
                <a:sym typeface="Sora"/>
              </a:rPr>
              <a:t>Sustentabilidade </a:t>
            </a:r>
            <a:endParaRPr b="1">
              <a:solidFill>
                <a:srgbClr val="D01834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D01834"/>
                </a:solidFill>
                <a:latin typeface="Sora"/>
                <a:ea typeface="Sora"/>
                <a:cs typeface="Sora"/>
                <a:sym typeface="Sora"/>
              </a:rPr>
              <a:t>é nosso compromisso</a:t>
            </a:r>
            <a:endParaRPr b="1">
              <a:solidFill>
                <a:srgbClr val="D01834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62" name="Google Shape;262;p33"/>
          <p:cNvSpPr txBox="1">
            <a:spLocks noGrp="1"/>
          </p:cNvSpPr>
          <p:nvPr>
            <p:ph type="body" idx="1"/>
          </p:nvPr>
        </p:nvSpPr>
        <p:spPr>
          <a:xfrm>
            <a:off x="4593956" y="3327705"/>
            <a:ext cx="3155400" cy="1153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b="1">
                <a:solidFill>
                  <a:srgbClr val="1D1C1D"/>
                </a:solidFill>
              </a:rPr>
              <a:t>Energia Limpa</a:t>
            </a:r>
            <a:endParaRPr b="1">
              <a:solidFill>
                <a:srgbClr val="1D1C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1100">
                <a:solidFill>
                  <a:srgbClr val="1D1C1D"/>
                </a:solidFill>
                <a:latin typeface="Sora Light"/>
                <a:ea typeface="Sora Light"/>
                <a:cs typeface="Sora Light"/>
                <a:sym typeface="Sora Light"/>
              </a:rPr>
              <a:t>Toda energia de processo captada por placas solares, o que torna a Betel uma empresa de energia renovavél e limpa, sem impactos negativos ao meio ambiente.</a:t>
            </a:r>
            <a:endParaRPr sz="110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1D1C1D"/>
              </a:solidFill>
            </a:endParaRPr>
          </a:p>
        </p:txBody>
      </p:sp>
      <p:sp>
        <p:nvSpPr>
          <p:cNvPr id="263" name="Google Shape;263;p33"/>
          <p:cNvSpPr txBox="1">
            <a:spLocks noGrp="1"/>
          </p:cNvSpPr>
          <p:nvPr>
            <p:ph type="body" idx="1"/>
          </p:nvPr>
        </p:nvSpPr>
        <p:spPr>
          <a:xfrm>
            <a:off x="4593956" y="1931623"/>
            <a:ext cx="3155400" cy="1347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2000" b="1" dirty="0">
                <a:solidFill>
                  <a:srgbClr val="1D1C1D"/>
                </a:solidFill>
                <a:latin typeface="Sora"/>
                <a:ea typeface="Sora"/>
                <a:cs typeface="Sora"/>
                <a:sym typeface="Sora"/>
              </a:rPr>
              <a:t>Zero Emissão de Gases</a:t>
            </a:r>
            <a:endParaRPr sz="2000" b="1" dirty="0">
              <a:solidFill>
                <a:srgbClr val="1D1C1D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pt-BR" sz="1100" dirty="0">
                <a:solidFill>
                  <a:srgbClr val="1D1C1D"/>
                </a:solidFill>
                <a:latin typeface="Sora Light"/>
                <a:ea typeface="Sora Light"/>
                <a:cs typeface="Sora Light"/>
                <a:sym typeface="Sora Light"/>
              </a:rPr>
              <a:t>Processo produtivo limpo, sem emissão de gases na atmosfera, comprometendo-se com a responsabilidade de redução do risco de aquecimento e desequilíbrio ambiental.</a:t>
            </a:r>
            <a:endParaRPr sz="1100" dirty="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9772" y="1956604"/>
            <a:ext cx="418799" cy="41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9780" y="3391058"/>
            <a:ext cx="418799" cy="41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 txBox="1"/>
          <p:nvPr/>
        </p:nvSpPr>
        <p:spPr>
          <a:xfrm>
            <a:off x="1476231" y="2259127"/>
            <a:ext cx="3044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0" u="none" strike="noStrike" cap="none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Produção </a:t>
            </a:r>
            <a:r>
              <a:rPr lang="pt-BR" sz="1500" b="1" i="0" u="none" strike="noStrike" cap="non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Anual</a:t>
            </a:r>
            <a:endParaRPr sz="1500" b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1476238" y="2582239"/>
            <a:ext cx="24258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>
                <a:solidFill>
                  <a:srgbClr val="FFFFFF"/>
                </a:solidFill>
                <a:latin typeface="Sora"/>
                <a:ea typeface="Sora"/>
                <a:cs typeface="Sora"/>
                <a:sym typeface="Sora"/>
              </a:rPr>
              <a:t>Estimada </a:t>
            </a:r>
            <a:endParaRPr sz="1500" b="1" i="0" u="none" strike="noStrike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i="0" u="none" strike="noStrike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2024</a:t>
            </a:r>
            <a:r>
              <a:rPr lang="pt-BR" sz="1200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|</a:t>
            </a:r>
            <a:r>
              <a:rPr lang="pt-BR" sz="1200" i="0" u="none" strike="noStrike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2025</a:t>
            </a:r>
            <a:endParaRPr sz="1200">
              <a:solidFill>
                <a:srgbClr val="FFFFFF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5927754" y="5841792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6950257" y="5841792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7954472" y="5841791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8986119" y="5841791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10017766" y="5841790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1200279" y="1219925"/>
            <a:ext cx="27450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50" rIns="0" bIns="0" anchor="ctr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sz="26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Histórico de </a:t>
            </a:r>
            <a:endParaRPr sz="2600"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pt-BR" sz="26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Crescimento   </a:t>
            </a:r>
            <a:endParaRPr sz="2600"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1287998" y="2350096"/>
            <a:ext cx="139800" cy="139800"/>
          </a:xfrm>
          <a:prstGeom prst="ellipse">
            <a:avLst/>
          </a:prstGeom>
          <a:solidFill>
            <a:srgbClr val="F87C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4"/>
          <p:cNvSpPr/>
          <p:nvPr/>
        </p:nvSpPr>
        <p:spPr>
          <a:xfrm>
            <a:off x="1287998" y="2677527"/>
            <a:ext cx="139800" cy="139800"/>
          </a:xfrm>
          <a:prstGeom prst="ellipse">
            <a:avLst/>
          </a:prstGeom>
          <a:solidFill>
            <a:srgbClr val="D0183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4"/>
          <p:cNvSpPr txBox="1"/>
          <p:nvPr/>
        </p:nvSpPr>
        <p:spPr>
          <a:xfrm>
            <a:off x="3975351" y="4136567"/>
            <a:ext cx="56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2021</a:t>
            </a:r>
            <a:endParaRPr sz="1100" b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2" name="Google Shape;282;p34"/>
          <p:cNvSpPr txBox="1"/>
          <p:nvPr/>
        </p:nvSpPr>
        <p:spPr>
          <a:xfrm>
            <a:off x="4742259" y="4136567"/>
            <a:ext cx="56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2022</a:t>
            </a:r>
            <a:endParaRPr sz="1100" b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3" name="Google Shape;283;p34"/>
          <p:cNvSpPr txBox="1"/>
          <p:nvPr/>
        </p:nvSpPr>
        <p:spPr>
          <a:xfrm>
            <a:off x="5514293" y="4136567"/>
            <a:ext cx="56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2023</a:t>
            </a:r>
            <a:endParaRPr sz="1100" b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4" name="Google Shape;284;p34"/>
          <p:cNvSpPr txBox="1"/>
          <p:nvPr/>
        </p:nvSpPr>
        <p:spPr>
          <a:xfrm>
            <a:off x="6286326" y="4136567"/>
            <a:ext cx="56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2024</a:t>
            </a:r>
            <a:endParaRPr sz="1100" b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5" name="Google Shape;285;p34"/>
          <p:cNvSpPr txBox="1"/>
          <p:nvPr/>
        </p:nvSpPr>
        <p:spPr>
          <a:xfrm>
            <a:off x="7027633" y="4136567"/>
            <a:ext cx="56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2025</a:t>
            </a:r>
            <a:endParaRPr sz="1100" b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3748992" y="2749667"/>
            <a:ext cx="1020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i="1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1.400.000</a:t>
            </a:r>
            <a:endParaRPr sz="800" b="1" i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7" name="Google Shape;287;p34"/>
          <p:cNvSpPr txBox="1"/>
          <p:nvPr/>
        </p:nvSpPr>
        <p:spPr>
          <a:xfrm>
            <a:off x="4495417" y="2346882"/>
            <a:ext cx="1020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i="1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1.700.000</a:t>
            </a:r>
            <a:endParaRPr sz="800" b="1" i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8" name="Google Shape;288;p34"/>
          <p:cNvSpPr txBox="1"/>
          <p:nvPr/>
        </p:nvSpPr>
        <p:spPr>
          <a:xfrm>
            <a:off x="5277692" y="1862924"/>
            <a:ext cx="1020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i="1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2.100.000</a:t>
            </a:r>
            <a:endParaRPr sz="800" b="1" i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6059967" y="1441775"/>
            <a:ext cx="1020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i="1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2.600.000</a:t>
            </a:r>
            <a:endParaRPr sz="800" b="1" i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90" name="Google Shape;290;p34"/>
          <p:cNvSpPr txBox="1"/>
          <p:nvPr/>
        </p:nvSpPr>
        <p:spPr>
          <a:xfrm>
            <a:off x="6842242" y="991316"/>
            <a:ext cx="1020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i="1">
                <a:solidFill>
                  <a:srgbClr val="FFFFFF"/>
                </a:solidFill>
                <a:latin typeface="Sora Light"/>
                <a:ea typeface="Sora Light"/>
                <a:cs typeface="Sora Light"/>
                <a:sym typeface="Sora Light"/>
              </a:rPr>
              <a:t>3.220.000</a:t>
            </a:r>
            <a:endParaRPr sz="800" b="1" i="1">
              <a:solidFill>
                <a:srgbClr val="FFFFFF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078937-0C03-1AB7-BE41-5D1B640DF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3" name="Google Shape;273;p34"/>
          <p:cNvSpPr txBox="1"/>
          <p:nvPr/>
        </p:nvSpPr>
        <p:spPr>
          <a:xfrm>
            <a:off x="5927754" y="5841792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6950257" y="5841792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7954472" y="5841791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8986119" y="5841791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10017766" y="5841790"/>
            <a:ext cx="8235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48;p31">
            <a:extLst>
              <a:ext uri="{FF2B5EF4-FFF2-40B4-BE49-F238E27FC236}">
                <a16:creationId xmlns:a16="http://schemas.microsoft.com/office/drawing/2014/main" id="{D6B7ECA3-51F7-7979-5215-D50DE8251864}"/>
              </a:ext>
            </a:extLst>
          </p:cNvPr>
          <p:cNvSpPr txBox="1"/>
          <p:nvPr/>
        </p:nvSpPr>
        <p:spPr>
          <a:xfrm>
            <a:off x="4611967" y="1842447"/>
            <a:ext cx="4278573" cy="192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marR="0" lvl="0" indent="0" algn="ctr" rtl="0">
              <a:lnSpc>
                <a:spcPct val="1109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8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ora Light"/>
              </a:rPr>
              <a:t>Betel ganha o prêmio de melhor fornecedor de vestuário em 2023 </a:t>
            </a:r>
          </a:p>
          <a:p>
            <a:pPr marL="0" marR="0" lvl="0" indent="0" algn="ctr" rtl="0">
              <a:lnSpc>
                <a:spcPct val="1109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8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ora Light"/>
              </a:rPr>
              <a:t>pela </a:t>
            </a:r>
            <a:r>
              <a:rPr lang="pt-BR" sz="2800" b="1" dirty="0">
                <a:solidFill>
                  <a:schemeClr val="lt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ora Light"/>
              </a:rPr>
              <a:t>Centauro.</a:t>
            </a:r>
            <a:endParaRPr sz="2800" b="1" i="0" u="none" strike="noStrike" cap="none" dirty="0">
              <a:solidFill>
                <a:schemeClr val="lt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Sor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726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5462086" y="1349855"/>
            <a:ext cx="3625200" cy="9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latin typeface="Sora"/>
                <a:ea typeface="Sora"/>
                <a:cs typeface="Sora"/>
                <a:sym typeface="Sora"/>
              </a:rPr>
              <a:t>+30 anos </a:t>
            </a:r>
            <a:endParaRPr b="1">
              <a:latin typeface="Sora"/>
              <a:ea typeface="Sora"/>
              <a:cs typeface="Sora"/>
              <a:sym typeface="Sora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latin typeface="Sora"/>
                <a:ea typeface="Sora"/>
                <a:cs typeface="Sora"/>
                <a:sym typeface="Sora"/>
              </a:rPr>
              <a:t>de mercado</a:t>
            </a:r>
            <a:endParaRPr b="1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5462075" y="2150550"/>
            <a:ext cx="2653500" cy="16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100">
                <a:solidFill>
                  <a:srgbClr val="1D1C1D"/>
                </a:solidFill>
                <a:latin typeface="Sora Light"/>
                <a:ea typeface="Sora Light"/>
                <a:cs typeface="Sora Light"/>
                <a:sym typeface="Sora Light"/>
              </a:rPr>
              <a:t>A Betel está no mercado têxtil desde 1990. Trabalhamos com a fabricação de vestuário esportivo para diversas marcas do Brasil e do mundo. Atualmente somos uma das principais fabricantes do Brasil, nossos produtos estão presentes em todas as regiões do país e também no exterior.</a:t>
            </a:r>
            <a:endParaRPr sz="110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6EEF00-3B3F-0727-7AFA-BDC38C5D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1923300" y="1165068"/>
            <a:ext cx="5297400" cy="51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Homologação</a:t>
            </a:r>
            <a:endParaRPr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9144000" cy="514350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07700" y="1615779"/>
            <a:ext cx="2774400" cy="25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Cuidamos da produção, logística e venda de produtos. Atuamos na criação da sua marca com suas próprias especificações. Mais do que criar um produto, é preciso que ele seja muito bem feito, afinal de contas é a imagem da marca que estará perante os consumidores e contratar uma fabricante de renome e experiência no mercado irá garantir que esse alto padrão de exigência seja cumprido.                 </a:t>
            </a:r>
            <a:endParaRPr sz="110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1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Essa é a nossa missão!</a:t>
            </a:r>
            <a:endParaRPr sz="1100"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907697" y="1137836"/>
            <a:ext cx="36252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Private Label</a:t>
            </a:r>
            <a:endParaRPr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1349924" y="1642874"/>
            <a:ext cx="36252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D01834"/>
                </a:solidFill>
                <a:latin typeface="Sora"/>
                <a:ea typeface="Sora"/>
                <a:cs typeface="Sora"/>
                <a:sym typeface="Sora"/>
              </a:rPr>
              <a:t>Sobre</a:t>
            </a:r>
            <a:r>
              <a:rPr lang="pt-BR" b="1">
                <a:latin typeface="Sora"/>
                <a:ea typeface="Sora"/>
                <a:cs typeface="Sora"/>
                <a:sym typeface="Sora"/>
              </a:rPr>
              <a:t> nós</a:t>
            </a:r>
            <a:endParaRPr b="1"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1371410" y="2155225"/>
            <a:ext cx="26376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b="1">
                <a:solidFill>
                  <a:srgbClr val="1D1C1D"/>
                </a:solidFill>
                <a:latin typeface="Sora"/>
                <a:ea typeface="Sora"/>
                <a:cs typeface="Sora"/>
                <a:sym typeface="Sora"/>
              </a:rPr>
              <a:t>Nossa matriz</a:t>
            </a:r>
            <a:r>
              <a:rPr lang="pt-BR" sz="1000">
                <a:solidFill>
                  <a:srgbClr val="1D1C1D"/>
                </a:solidFill>
                <a:latin typeface="Sora Light"/>
                <a:ea typeface="Sora Light"/>
                <a:cs typeface="Sora Light"/>
                <a:sym typeface="Sora Light"/>
              </a:rPr>
              <a:t> está localizada em Capanema, no sudoeste do Paraná</a:t>
            </a:r>
            <a:endParaRPr sz="100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1371410" y="2646975"/>
            <a:ext cx="2785800" cy="5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000" b="1">
                <a:solidFill>
                  <a:srgbClr val="1D1C1D"/>
                </a:solidFill>
                <a:latin typeface="Sora"/>
                <a:ea typeface="Sora"/>
                <a:cs typeface="Sora"/>
                <a:sym typeface="Sora"/>
              </a:rPr>
              <a:t>Possuímos mais 4 filiais</a:t>
            </a:r>
            <a:r>
              <a:rPr lang="pt-BR" sz="1000">
                <a:solidFill>
                  <a:srgbClr val="1D1C1D"/>
                </a:solidFill>
                <a:latin typeface="Sora Light"/>
                <a:ea typeface="Sora Light"/>
                <a:cs typeface="Sora Light"/>
                <a:sym typeface="Sora Light"/>
              </a:rPr>
              <a:t>, localizadas em Planalto, Santo Antônio do Sudoeste, Cascavel e Saudade do Iguaçu</a:t>
            </a:r>
            <a:endParaRPr sz="100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1371410" y="3210363"/>
            <a:ext cx="2141100" cy="5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b="1">
                <a:solidFill>
                  <a:srgbClr val="1D1C1D"/>
                </a:solidFill>
                <a:latin typeface="Sora"/>
                <a:ea typeface="Sora"/>
                <a:cs typeface="Sora"/>
                <a:sym typeface="Sora"/>
              </a:rPr>
              <a:t>Nossa área</a:t>
            </a:r>
            <a:r>
              <a:rPr lang="pt-BR" sz="1000">
                <a:solidFill>
                  <a:srgbClr val="1D1C1D"/>
                </a:solidFill>
                <a:latin typeface="Sora Light"/>
                <a:ea typeface="Sora Light"/>
                <a:cs typeface="Sora Light"/>
                <a:sym typeface="Sora Light"/>
              </a:rPr>
              <a:t> produtiva possui uma área de + de 8000m²</a:t>
            </a:r>
            <a:endParaRPr sz="100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1371410" y="3695425"/>
            <a:ext cx="2277000" cy="5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1D1C1D"/>
                </a:solidFill>
                <a:latin typeface="Sora"/>
                <a:ea typeface="Sora"/>
                <a:cs typeface="Sora"/>
                <a:sym typeface="Sora"/>
              </a:rPr>
              <a:t>Contamos com mais de 600 profissionais</a:t>
            </a:r>
            <a:r>
              <a:rPr lang="pt-BR" sz="1000">
                <a:solidFill>
                  <a:srgbClr val="1D1C1D"/>
                </a:solidFill>
                <a:latin typeface="Sora Light"/>
                <a:ea typeface="Sora Light"/>
                <a:cs typeface="Sora Light"/>
                <a:sym typeface="Sora Light"/>
              </a:rPr>
              <a:t> altamente treinados e capacitados.</a:t>
            </a:r>
            <a:endParaRPr sz="100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rgbClr val="1D1C1D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16"/>
          </a:xfrm>
          <a:prstGeom prst="rect">
            <a:avLst/>
          </a:prstGeom>
          <a:solidFill>
            <a:srgbClr val="CF1934"/>
          </a:solidFill>
          <a:ln>
            <a:noFill/>
          </a:ln>
        </p:spPr>
      </p:pic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48211" y="2607262"/>
            <a:ext cx="15585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rgbClr val="D01834"/>
                </a:solidFill>
                <a:latin typeface="Sora"/>
                <a:ea typeface="Sora"/>
                <a:cs typeface="Sora"/>
                <a:sym typeface="Sora"/>
              </a:rPr>
              <a:t>Missão</a:t>
            </a:r>
            <a:endParaRPr sz="2500" b="1" dirty="0">
              <a:solidFill>
                <a:srgbClr val="D01834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630011" y="2976399"/>
            <a:ext cx="1794900" cy="15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800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Ser a melhor empresa de vestuário esportivo, conquistando os consumidores, superando as expectativas dos clientes e trazendo prosperidade para os acionistas e colaboradores.</a:t>
            </a:r>
            <a:endParaRPr sz="800" dirty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4009637" y="2607262"/>
            <a:ext cx="12126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1D1C1D"/>
                </a:solidFill>
                <a:latin typeface="Sora"/>
                <a:ea typeface="Sora"/>
                <a:cs typeface="Sora"/>
                <a:sym typeface="Sora"/>
              </a:rPr>
              <a:t>Visão</a:t>
            </a:r>
            <a:endParaRPr sz="2500" b="1">
              <a:solidFill>
                <a:srgbClr val="1D1C1D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6898525" y="2607262"/>
            <a:ext cx="15975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solidFill>
                  <a:srgbClr val="D01834"/>
                </a:solidFill>
                <a:latin typeface="Sora"/>
                <a:ea typeface="Sora"/>
                <a:cs typeface="Sora"/>
                <a:sym typeface="Sora"/>
              </a:rPr>
              <a:t>Valores</a:t>
            </a:r>
            <a:endParaRPr sz="2500" b="1" dirty="0">
              <a:solidFill>
                <a:srgbClr val="D01834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834888" y="2976386"/>
            <a:ext cx="1562100" cy="15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80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Ser referência no fornecimento de vestuário, gerando qualidade e diferencial competitivo para as marcas esportivas.</a:t>
            </a:r>
            <a:endParaRPr sz="80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6799825" y="2976386"/>
            <a:ext cx="1794900" cy="22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Respeito, ética e transparência;</a:t>
            </a:r>
            <a:endParaRPr sz="800" dirty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Foco no cliente;</a:t>
            </a:r>
            <a:endParaRPr sz="800" dirty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Paixão;</a:t>
            </a:r>
            <a:endParaRPr sz="800" dirty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Superação;</a:t>
            </a:r>
            <a:endParaRPr sz="800" dirty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pt-BR" sz="800" dirty="0">
                <a:solidFill>
                  <a:schemeClr val="lt1"/>
                </a:solidFill>
                <a:latin typeface="Sora Light"/>
                <a:ea typeface="Sora Light"/>
                <a:cs typeface="Sora Light"/>
                <a:sym typeface="Sora Light"/>
              </a:rPr>
              <a:t>Compromisso com o crescimento e resultados.</a:t>
            </a:r>
            <a:endParaRPr sz="800" dirty="0">
              <a:solidFill>
                <a:schemeClr val="lt1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>
            <a:extLst>
              <a:ext uri="{FF2B5EF4-FFF2-40B4-BE49-F238E27FC236}">
                <a16:creationId xmlns:a16="http://schemas.microsoft.com/office/drawing/2014/main" id="{D3C3C857-93B2-F97B-916F-1D2409E9A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B15A81B-BE8D-9727-38CE-67C0C3518AA1}"/>
              </a:ext>
            </a:extLst>
          </p:cNvPr>
          <p:cNvSpPr/>
          <p:nvPr/>
        </p:nvSpPr>
        <p:spPr>
          <a:xfrm>
            <a:off x="0" y="-20002"/>
            <a:ext cx="9144000" cy="935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Google Shape;106;p20"/>
          <p:cNvSpPr/>
          <p:nvPr/>
        </p:nvSpPr>
        <p:spPr>
          <a:xfrm>
            <a:off x="579161" y="1527021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247255" y="221145"/>
            <a:ext cx="538725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Nossos Pilares Industriais</a:t>
            </a:r>
            <a:endParaRPr b="1" dirty="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9441725" y="1418370"/>
            <a:ext cx="70296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Trabalhamos intensamente em busca do desenvolvimento de novos produtos para oferecer aos clientes algo muito importante: inovação.</a:t>
            </a:r>
            <a:endParaRPr sz="900">
              <a:solidFill>
                <a:schemeClr val="dk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579160" y="1525393"/>
            <a:ext cx="2002470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Transfer, </a:t>
            </a:r>
            <a:r>
              <a:rPr lang="pt-BR" sz="11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Silk</a:t>
            </a: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e Bordado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9495200" y="2396945"/>
            <a:ext cx="70296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Buscamos oferecer o melhor encaixe para as peças, proporcionando conforto e qualidade, além de disponibilizar uma peça piloto para aprovação e ajustes.</a:t>
            </a:r>
            <a:endParaRPr sz="900">
              <a:solidFill>
                <a:schemeClr val="dk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9612800" y="3236920"/>
            <a:ext cx="70296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Nossos cortes são feitos com grande precisão, produzindo peças perfeitas e com ótimo acabamento.</a:t>
            </a:r>
            <a:endParaRPr sz="900">
              <a:solidFill>
                <a:schemeClr val="dk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9612800" y="3894495"/>
            <a:ext cx="70296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900">
                <a:solidFill>
                  <a:schemeClr val="dk1"/>
                </a:solidFill>
                <a:latin typeface="Sora Light"/>
                <a:ea typeface="Sora Light"/>
                <a:cs typeface="Sora Light"/>
                <a:sym typeface="Sora Light"/>
              </a:rPr>
              <a:t>Possuímos impressoras de última geração, proporcionando precisão e confiabilidade das cores, além de permitir maior produtividade e maior velocidade de produção, sem perder qualidade.</a:t>
            </a:r>
            <a:endParaRPr sz="900">
              <a:solidFill>
                <a:schemeClr val="dk2"/>
              </a:solidFill>
              <a:latin typeface="Sora Light"/>
              <a:ea typeface="Sora Light"/>
              <a:cs typeface="Sora Light"/>
              <a:sym typeface="Sora Light"/>
            </a:endParaRPr>
          </a:p>
        </p:txBody>
      </p:sp>
      <p:sp>
        <p:nvSpPr>
          <p:cNvPr id="25" name="Google Shape;106;p20">
            <a:extLst>
              <a:ext uri="{FF2B5EF4-FFF2-40B4-BE49-F238E27FC236}">
                <a16:creationId xmlns:a16="http://schemas.microsoft.com/office/drawing/2014/main" id="{D217D35F-9B7B-9391-3DF6-263E395C2C66}"/>
              </a:ext>
            </a:extLst>
          </p:cNvPr>
          <p:cNvSpPr/>
          <p:nvPr/>
        </p:nvSpPr>
        <p:spPr>
          <a:xfrm>
            <a:off x="579161" y="1940931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587703" y="1964613"/>
            <a:ext cx="2042383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Verticalização de tecidos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6" name="Google Shape;106;p20">
            <a:extLst>
              <a:ext uri="{FF2B5EF4-FFF2-40B4-BE49-F238E27FC236}">
                <a16:creationId xmlns:a16="http://schemas.microsoft.com/office/drawing/2014/main" id="{4C27DB9E-54CA-96C2-B08C-FEE1776AA311}"/>
              </a:ext>
            </a:extLst>
          </p:cNvPr>
          <p:cNvSpPr/>
          <p:nvPr/>
        </p:nvSpPr>
        <p:spPr>
          <a:xfrm>
            <a:off x="576263" y="2358547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6;p20">
            <a:extLst>
              <a:ext uri="{FF2B5EF4-FFF2-40B4-BE49-F238E27FC236}">
                <a16:creationId xmlns:a16="http://schemas.microsoft.com/office/drawing/2014/main" id="{46A0D1E3-CAF4-F77F-AAE4-0A31F50E7988}"/>
              </a:ext>
            </a:extLst>
          </p:cNvPr>
          <p:cNvSpPr txBox="1"/>
          <p:nvPr/>
        </p:nvSpPr>
        <p:spPr>
          <a:xfrm>
            <a:off x="595200" y="2291930"/>
            <a:ext cx="1868541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Laser, </a:t>
            </a:r>
            <a:r>
              <a:rPr lang="pt-BR" sz="11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Embossing</a:t>
            </a: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 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Tampografia 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7" name="Google Shape;106;p20">
            <a:extLst>
              <a:ext uri="{FF2B5EF4-FFF2-40B4-BE49-F238E27FC236}">
                <a16:creationId xmlns:a16="http://schemas.microsoft.com/office/drawing/2014/main" id="{52F01F8D-077D-6DF2-E210-6DF27C3528D6}"/>
              </a:ext>
            </a:extLst>
          </p:cNvPr>
          <p:cNvSpPr/>
          <p:nvPr/>
        </p:nvSpPr>
        <p:spPr>
          <a:xfrm>
            <a:off x="576732" y="2765577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12;p20">
            <a:extLst>
              <a:ext uri="{FF2B5EF4-FFF2-40B4-BE49-F238E27FC236}">
                <a16:creationId xmlns:a16="http://schemas.microsoft.com/office/drawing/2014/main" id="{6BB74C49-675B-23AD-3B78-1D82B30E1477}"/>
              </a:ext>
            </a:extLst>
          </p:cNvPr>
          <p:cNvSpPr txBox="1"/>
          <p:nvPr/>
        </p:nvSpPr>
        <p:spPr>
          <a:xfrm>
            <a:off x="589555" y="2777934"/>
            <a:ext cx="1974990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Corte automatizado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8" name="Google Shape;106;p20">
            <a:extLst>
              <a:ext uri="{FF2B5EF4-FFF2-40B4-BE49-F238E27FC236}">
                <a16:creationId xmlns:a16="http://schemas.microsoft.com/office/drawing/2014/main" id="{2BD7F0E2-AAE8-1276-04D9-7E9F5A1E3A8C}"/>
              </a:ext>
            </a:extLst>
          </p:cNvPr>
          <p:cNvSpPr/>
          <p:nvPr/>
        </p:nvSpPr>
        <p:spPr>
          <a:xfrm>
            <a:off x="575380" y="3190209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12;p20">
            <a:extLst>
              <a:ext uri="{FF2B5EF4-FFF2-40B4-BE49-F238E27FC236}">
                <a16:creationId xmlns:a16="http://schemas.microsoft.com/office/drawing/2014/main" id="{2B7DC318-5722-BD50-2A0B-BA837ACC834F}"/>
              </a:ext>
            </a:extLst>
          </p:cNvPr>
          <p:cNvSpPr txBox="1"/>
          <p:nvPr/>
        </p:nvSpPr>
        <p:spPr>
          <a:xfrm>
            <a:off x="566838" y="3203801"/>
            <a:ext cx="2002470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Impressão digital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29" name="Google Shape;106;p20">
            <a:extLst>
              <a:ext uri="{FF2B5EF4-FFF2-40B4-BE49-F238E27FC236}">
                <a16:creationId xmlns:a16="http://schemas.microsoft.com/office/drawing/2014/main" id="{DB813244-E947-DCA4-8EBE-DD66C9776E26}"/>
              </a:ext>
            </a:extLst>
          </p:cNvPr>
          <p:cNvSpPr/>
          <p:nvPr/>
        </p:nvSpPr>
        <p:spPr>
          <a:xfrm>
            <a:off x="575380" y="3603771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112;p20">
            <a:extLst>
              <a:ext uri="{FF2B5EF4-FFF2-40B4-BE49-F238E27FC236}">
                <a16:creationId xmlns:a16="http://schemas.microsoft.com/office/drawing/2014/main" id="{EC675EF2-9BB1-2A4B-13CC-F1F3366D700A}"/>
              </a:ext>
            </a:extLst>
          </p:cNvPr>
          <p:cNvSpPr txBox="1"/>
          <p:nvPr/>
        </p:nvSpPr>
        <p:spPr>
          <a:xfrm>
            <a:off x="553497" y="3622381"/>
            <a:ext cx="2002470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Calandras </a:t>
            </a:r>
            <a:r>
              <a:rPr lang="pt-BR" sz="1100" b="1" dirty="0" err="1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sublimáticas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1" name="Google Shape;106;p20">
            <a:extLst>
              <a:ext uri="{FF2B5EF4-FFF2-40B4-BE49-F238E27FC236}">
                <a16:creationId xmlns:a16="http://schemas.microsoft.com/office/drawing/2014/main" id="{21329CA4-5930-E6C7-766E-E75C6E723650}"/>
              </a:ext>
            </a:extLst>
          </p:cNvPr>
          <p:cNvSpPr/>
          <p:nvPr/>
        </p:nvSpPr>
        <p:spPr>
          <a:xfrm>
            <a:off x="573000" y="4012209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" name="Google Shape;112;p20">
            <a:extLst>
              <a:ext uri="{FF2B5EF4-FFF2-40B4-BE49-F238E27FC236}">
                <a16:creationId xmlns:a16="http://schemas.microsoft.com/office/drawing/2014/main" id="{EC91AA0F-0744-3F39-2F68-4A1231488D43}"/>
              </a:ext>
            </a:extLst>
          </p:cNvPr>
          <p:cNvSpPr txBox="1"/>
          <p:nvPr/>
        </p:nvSpPr>
        <p:spPr>
          <a:xfrm>
            <a:off x="573000" y="4030991"/>
            <a:ext cx="1980587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Inspeção de qualidade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4" name="Google Shape;106;p20">
            <a:extLst>
              <a:ext uri="{FF2B5EF4-FFF2-40B4-BE49-F238E27FC236}">
                <a16:creationId xmlns:a16="http://schemas.microsoft.com/office/drawing/2014/main" id="{55A30393-A7F5-CB44-8A5E-38C4AB6C5019}"/>
              </a:ext>
            </a:extLst>
          </p:cNvPr>
          <p:cNvSpPr/>
          <p:nvPr/>
        </p:nvSpPr>
        <p:spPr>
          <a:xfrm>
            <a:off x="575380" y="4423018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20"/>
          <p:cNvSpPr txBox="1"/>
          <p:nvPr/>
        </p:nvSpPr>
        <p:spPr>
          <a:xfrm>
            <a:off x="575380" y="4436721"/>
            <a:ext cx="1887478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Costura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6" name="Google Shape;106;p20">
            <a:extLst>
              <a:ext uri="{FF2B5EF4-FFF2-40B4-BE49-F238E27FC236}">
                <a16:creationId xmlns:a16="http://schemas.microsoft.com/office/drawing/2014/main" id="{6D6AC3EB-E980-C715-65B9-8E0ED0AC0BC3}"/>
              </a:ext>
            </a:extLst>
          </p:cNvPr>
          <p:cNvSpPr/>
          <p:nvPr/>
        </p:nvSpPr>
        <p:spPr>
          <a:xfrm>
            <a:off x="3566495" y="1522544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12;p20">
            <a:extLst>
              <a:ext uri="{FF2B5EF4-FFF2-40B4-BE49-F238E27FC236}">
                <a16:creationId xmlns:a16="http://schemas.microsoft.com/office/drawing/2014/main" id="{3654EE8D-17D0-EDFE-B0DB-1B44F3689615}"/>
              </a:ext>
            </a:extLst>
          </p:cNvPr>
          <p:cNvSpPr txBox="1"/>
          <p:nvPr/>
        </p:nvSpPr>
        <p:spPr>
          <a:xfrm>
            <a:off x="3584506" y="1559680"/>
            <a:ext cx="1927294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PCP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38" name="Google Shape;106;p20">
            <a:extLst>
              <a:ext uri="{FF2B5EF4-FFF2-40B4-BE49-F238E27FC236}">
                <a16:creationId xmlns:a16="http://schemas.microsoft.com/office/drawing/2014/main" id="{08711DE2-1B46-43EE-4265-69D3D6B36A7B}"/>
              </a:ext>
            </a:extLst>
          </p:cNvPr>
          <p:cNvSpPr/>
          <p:nvPr/>
        </p:nvSpPr>
        <p:spPr>
          <a:xfrm>
            <a:off x="3566495" y="1961883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14;p20">
            <a:extLst>
              <a:ext uri="{FF2B5EF4-FFF2-40B4-BE49-F238E27FC236}">
                <a16:creationId xmlns:a16="http://schemas.microsoft.com/office/drawing/2014/main" id="{22D74048-55EA-CBC3-FF2F-8813B747DC5A}"/>
              </a:ext>
            </a:extLst>
          </p:cNvPr>
          <p:cNvSpPr txBox="1"/>
          <p:nvPr/>
        </p:nvSpPr>
        <p:spPr>
          <a:xfrm>
            <a:off x="3575037" y="1970845"/>
            <a:ext cx="1936763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Comercial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0" name="Google Shape;106;p20">
            <a:extLst>
              <a:ext uri="{FF2B5EF4-FFF2-40B4-BE49-F238E27FC236}">
                <a16:creationId xmlns:a16="http://schemas.microsoft.com/office/drawing/2014/main" id="{3AD57E8E-6EAF-033E-A122-49F0DD6A947F}"/>
              </a:ext>
            </a:extLst>
          </p:cNvPr>
          <p:cNvSpPr/>
          <p:nvPr/>
        </p:nvSpPr>
        <p:spPr>
          <a:xfrm>
            <a:off x="3575037" y="2402806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16;p20">
            <a:extLst>
              <a:ext uri="{FF2B5EF4-FFF2-40B4-BE49-F238E27FC236}">
                <a16:creationId xmlns:a16="http://schemas.microsoft.com/office/drawing/2014/main" id="{4DF91039-F558-65F3-497A-ED57B38568D6}"/>
              </a:ext>
            </a:extLst>
          </p:cNvPr>
          <p:cNvSpPr txBox="1"/>
          <p:nvPr/>
        </p:nvSpPr>
        <p:spPr>
          <a:xfrm>
            <a:off x="3585572" y="2399020"/>
            <a:ext cx="2040391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Logística de distribuição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3" name="Google Shape;106;p20">
            <a:extLst>
              <a:ext uri="{FF2B5EF4-FFF2-40B4-BE49-F238E27FC236}">
                <a16:creationId xmlns:a16="http://schemas.microsoft.com/office/drawing/2014/main" id="{3307A2CA-5967-5DFD-FCA7-ED9C0FFCFBE5}"/>
              </a:ext>
            </a:extLst>
          </p:cNvPr>
          <p:cNvSpPr/>
          <p:nvPr/>
        </p:nvSpPr>
        <p:spPr>
          <a:xfrm>
            <a:off x="6579457" y="1525274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12;p20">
            <a:extLst>
              <a:ext uri="{FF2B5EF4-FFF2-40B4-BE49-F238E27FC236}">
                <a16:creationId xmlns:a16="http://schemas.microsoft.com/office/drawing/2014/main" id="{5406D6B7-754E-A5F3-4904-57303E06D770}"/>
              </a:ext>
            </a:extLst>
          </p:cNvPr>
          <p:cNvSpPr txBox="1"/>
          <p:nvPr/>
        </p:nvSpPr>
        <p:spPr>
          <a:xfrm>
            <a:off x="6579456" y="1454417"/>
            <a:ext cx="1947324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Design e engenharia de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produto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5" name="Google Shape;106;p20">
            <a:extLst>
              <a:ext uri="{FF2B5EF4-FFF2-40B4-BE49-F238E27FC236}">
                <a16:creationId xmlns:a16="http://schemas.microsoft.com/office/drawing/2014/main" id="{3320924A-9C83-4944-C38C-19F1E7F114AC}"/>
              </a:ext>
            </a:extLst>
          </p:cNvPr>
          <p:cNvSpPr/>
          <p:nvPr/>
        </p:nvSpPr>
        <p:spPr>
          <a:xfrm>
            <a:off x="6579457" y="1964613"/>
            <a:ext cx="2059468" cy="361804"/>
          </a:xfrm>
          <a:prstGeom prst="roundRect">
            <a:avLst>
              <a:gd name="adj" fmla="val 16667"/>
            </a:avLst>
          </a:prstGeom>
          <a:solidFill>
            <a:srgbClr val="F5F5F5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4;p20">
            <a:extLst>
              <a:ext uri="{FF2B5EF4-FFF2-40B4-BE49-F238E27FC236}">
                <a16:creationId xmlns:a16="http://schemas.microsoft.com/office/drawing/2014/main" id="{6755B7E8-1E18-3096-85C6-2BC8E7E516C6}"/>
              </a:ext>
            </a:extLst>
          </p:cNvPr>
          <p:cNvSpPr txBox="1"/>
          <p:nvPr/>
        </p:nvSpPr>
        <p:spPr>
          <a:xfrm>
            <a:off x="6587999" y="1973575"/>
            <a:ext cx="1993925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 dirty="0">
                <a:solidFill>
                  <a:schemeClr val="dk1"/>
                </a:solidFill>
                <a:latin typeface="Sora"/>
                <a:ea typeface="Sora"/>
                <a:cs typeface="Sora"/>
                <a:sym typeface="Sora"/>
              </a:rPr>
              <a:t>Modelagem e pilotagem</a:t>
            </a: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48" name="Google Shape;116;p20">
            <a:extLst>
              <a:ext uri="{FF2B5EF4-FFF2-40B4-BE49-F238E27FC236}">
                <a16:creationId xmlns:a16="http://schemas.microsoft.com/office/drawing/2014/main" id="{D4FF0793-B325-CE75-7C5D-8DCD9F72E1CB}"/>
              </a:ext>
            </a:extLst>
          </p:cNvPr>
          <p:cNvSpPr txBox="1"/>
          <p:nvPr/>
        </p:nvSpPr>
        <p:spPr>
          <a:xfrm>
            <a:off x="6140666" y="2417537"/>
            <a:ext cx="2759800" cy="24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21AB063A-575F-B7C6-C3EB-897E3FAC0575}"/>
              </a:ext>
            </a:extLst>
          </p:cNvPr>
          <p:cNvSpPr/>
          <p:nvPr/>
        </p:nvSpPr>
        <p:spPr>
          <a:xfrm>
            <a:off x="731655" y="1014917"/>
            <a:ext cx="1726441" cy="437440"/>
          </a:xfrm>
          <a:prstGeom prst="roundRect">
            <a:avLst/>
          </a:prstGeom>
          <a:solidFill>
            <a:srgbClr val="CF19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Google Shape;110;p20">
            <a:extLst>
              <a:ext uri="{FF2B5EF4-FFF2-40B4-BE49-F238E27FC236}">
                <a16:creationId xmlns:a16="http://schemas.microsoft.com/office/drawing/2014/main" id="{0C538A0F-51C0-D591-81A9-BC2DB1B99C47}"/>
              </a:ext>
            </a:extLst>
          </p:cNvPr>
          <p:cNvSpPr txBox="1">
            <a:spLocks/>
          </p:cNvSpPr>
          <p:nvPr/>
        </p:nvSpPr>
        <p:spPr>
          <a:xfrm>
            <a:off x="819795" y="1044576"/>
            <a:ext cx="1526994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Indústria: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88F54C25-1050-6B49-D4AC-92C04E4874CF}"/>
              </a:ext>
            </a:extLst>
          </p:cNvPr>
          <p:cNvSpPr/>
          <p:nvPr/>
        </p:nvSpPr>
        <p:spPr>
          <a:xfrm>
            <a:off x="3734241" y="1014189"/>
            <a:ext cx="1726441" cy="437440"/>
          </a:xfrm>
          <a:prstGeom prst="roundRect">
            <a:avLst/>
          </a:prstGeom>
          <a:solidFill>
            <a:srgbClr val="CF19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Google Shape;110;p20">
            <a:extLst>
              <a:ext uri="{FF2B5EF4-FFF2-40B4-BE49-F238E27FC236}">
                <a16:creationId xmlns:a16="http://schemas.microsoft.com/office/drawing/2014/main" id="{3B98B79E-E56D-7B2B-FE7E-9645BCEF80E6}"/>
              </a:ext>
            </a:extLst>
          </p:cNvPr>
          <p:cNvSpPr txBox="1">
            <a:spLocks/>
          </p:cNvSpPr>
          <p:nvPr/>
        </p:nvSpPr>
        <p:spPr>
          <a:xfrm>
            <a:off x="4010426" y="1031502"/>
            <a:ext cx="1198629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2000" b="1" dirty="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Gestão:</a:t>
            </a:r>
          </a:p>
        </p:txBody>
      </p:sp>
      <p:sp>
        <p:nvSpPr>
          <p:cNvPr id="56" name="Retângulo: Cantos Arredondados 55">
            <a:extLst>
              <a:ext uri="{FF2B5EF4-FFF2-40B4-BE49-F238E27FC236}">
                <a16:creationId xmlns:a16="http://schemas.microsoft.com/office/drawing/2014/main" id="{78123964-E3BE-FB16-9B38-9A6D30D7936B}"/>
              </a:ext>
            </a:extLst>
          </p:cNvPr>
          <p:cNvSpPr/>
          <p:nvPr/>
        </p:nvSpPr>
        <p:spPr>
          <a:xfrm>
            <a:off x="6745970" y="1016991"/>
            <a:ext cx="1726441" cy="437440"/>
          </a:xfrm>
          <a:prstGeom prst="roundRect">
            <a:avLst/>
          </a:prstGeom>
          <a:solidFill>
            <a:srgbClr val="CF19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Google Shape;110;p20">
            <a:extLst>
              <a:ext uri="{FF2B5EF4-FFF2-40B4-BE49-F238E27FC236}">
                <a16:creationId xmlns:a16="http://schemas.microsoft.com/office/drawing/2014/main" id="{8725A139-09D8-D3B0-0FF9-B2E9E27F1DE9}"/>
              </a:ext>
            </a:extLst>
          </p:cNvPr>
          <p:cNvSpPr txBox="1">
            <a:spLocks/>
          </p:cNvSpPr>
          <p:nvPr/>
        </p:nvSpPr>
        <p:spPr>
          <a:xfrm>
            <a:off x="6741271" y="1093091"/>
            <a:ext cx="1785509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pt-BR" sz="1300" b="1" dirty="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Desenvolvimento: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8F27C22-604F-FC31-B384-CD725216F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-225433" y="657525"/>
            <a:ext cx="59610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1D1C1D"/>
                </a:solidFill>
                <a:latin typeface="Sora"/>
                <a:ea typeface="Sora"/>
                <a:cs typeface="Sora"/>
                <a:sym typeface="Sora"/>
              </a:rPr>
              <a:t>Pilares de Atuação</a:t>
            </a:r>
            <a:endParaRPr b="1">
              <a:solidFill>
                <a:srgbClr val="1D1C1D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985498" y="1803666"/>
            <a:ext cx="1987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Marcas</a:t>
            </a:r>
            <a:r>
              <a:rPr lang="pt-BR" sz="13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 Licenciadas</a:t>
            </a:r>
            <a:endParaRPr sz="1300"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3567850" y="1762673"/>
            <a:ext cx="1987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Clubes</a:t>
            </a:r>
            <a:r>
              <a:rPr lang="pt-BR" sz="1300" b="1" dirty="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 </a:t>
            </a:r>
            <a:endParaRPr sz="1300" b="1" dirty="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Marcas Próprias</a:t>
            </a:r>
            <a:endParaRPr sz="1300" b="1" dirty="0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6150200" y="1835182"/>
            <a:ext cx="19878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>
                <a:solidFill>
                  <a:schemeClr val="lt1"/>
                </a:solidFill>
                <a:latin typeface="Sora"/>
                <a:ea typeface="Sora"/>
                <a:cs typeface="Sora"/>
                <a:sym typeface="Sora"/>
              </a:rPr>
              <a:t>Private Label</a:t>
            </a:r>
            <a:endParaRPr sz="1300" b="1">
              <a:solidFill>
                <a:schemeClr val="lt1"/>
              </a:solidFill>
              <a:latin typeface="Sora"/>
              <a:ea typeface="Sora"/>
              <a:cs typeface="Sora"/>
              <a:sym typeface="So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 l="2496" r="9599" b="7158"/>
          <a:stretch/>
        </p:blipFill>
        <p:spPr>
          <a:xfrm>
            <a:off x="0" y="0"/>
            <a:ext cx="1926900" cy="30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4">
            <a:alphaModFix/>
          </a:blip>
          <a:srcRect l="22282" t="23591" r="22288" b="13328"/>
          <a:stretch/>
        </p:blipFill>
        <p:spPr>
          <a:xfrm>
            <a:off x="1926901" y="1"/>
            <a:ext cx="2421300" cy="18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5">
            <a:alphaModFix/>
          </a:blip>
          <a:srcRect l="28473" t="1484" r="14153" b="28804"/>
          <a:stretch/>
        </p:blipFill>
        <p:spPr>
          <a:xfrm>
            <a:off x="6876075" y="0"/>
            <a:ext cx="2268000" cy="18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 rotWithShape="1">
          <a:blip r:embed="rId6">
            <a:alphaModFix/>
          </a:blip>
          <a:srcRect l="38961" t="674" r="27073" b="9397"/>
          <a:stretch/>
        </p:blipFill>
        <p:spPr>
          <a:xfrm>
            <a:off x="1926900" y="1839000"/>
            <a:ext cx="1869824" cy="330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 rotWithShape="1">
          <a:blip r:embed="rId7">
            <a:alphaModFix/>
          </a:blip>
          <a:srcRect l="10333" r="2973" b="5517"/>
          <a:stretch/>
        </p:blipFill>
        <p:spPr>
          <a:xfrm>
            <a:off x="4348200" y="0"/>
            <a:ext cx="2527867" cy="183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 rotWithShape="1">
          <a:blip r:embed="rId8">
            <a:alphaModFix/>
          </a:blip>
          <a:srcRect l="11305" t="2852" r="38933" b="14461"/>
          <a:stretch/>
        </p:blipFill>
        <p:spPr>
          <a:xfrm>
            <a:off x="0" y="3049200"/>
            <a:ext cx="1926902" cy="21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 rotWithShape="1">
          <a:blip r:embed="rId9">
            <a:alphaModFix/>
          </a:blip>
          <a:srcRect l="9881" t="7725" r="47817" b="3574"/>
          <a:stretch/>
        </p:blipFill>
        <p:spPr>
          <a:xfrm>
            <a:off x="7302950" y="1839000"/>
            <a:ext cx="1841050" cy="330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 rotWithShape="1">
          <a:blip r:embed="rId10">
            <a:alphaModFix/>
          </a:blip>
          <a:srcRect l="19774" t="2543" r="11942" b="2543"/>
          <a:stretch/>
        </p:blipFill>
        <p:spPr>
          <a:xfrm>
            <a:off x="3741850" y="1839000"/>
            <a:ext cx="3561098" cy="33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593</Words>
  <Application>Microsoft Office PowerPoint</Application>
  <PresentationFormat>Apresentação na tela (16:9)</PresentationFormat>
  <Paragraphs>98</Paragraphs>
  <Slides>21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Sora</vt:lpstr>
      <vt:lpstr>Sora ExtraLight</vt:lpstr>
      <vt:lpstr>Calibri</vt:lpstr>
      <vt:lpstr>Segoe UI Historic</vt:lpstr>
      <vt:lpstr>Sora Light</vt:lpstr>
      <vt:lpstr>Simple Light</vt:lpstr>
      <vt:lpstr>2024</vt:lpstr>
      <vt:lpstr>+30 anos  de mercado</vt:lpstr>
      <vt:lpstr>Private Label</vt:lpstr>
      <vt:lpstr>Sobre nós</vt:lpstr>
      <vt:lpstr>Missão</vt:lpstr>
      <vt:lpstr>Nossos Pilares Industriais</vt:lpstr>
      <vt:lpstr>Pilares de Atuação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Betel  pelo mundo</vt:lpstr>
      <vt:lpstr>Produzimos para grandes clubes do Brasil</vt:lpstr>
      <vt:lpstr>Atendemos grandes marcas  nacionais e internacionais</vt:lpstr>
      <vt:lpstr>Sustentabilidade  é nosso compromisso</vt:lpstr>
      <vt:lpstr>Histórico de  Crescimento   </vt:lpstr>
      <vt:lpstr>Apresentação do PowerPoint</vt:lpstr>
      <vt:lpstr>Homologação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</dc:title>
  <dc:creator>Felipe Biazussi</dc:creator>
  <cp:lastModifiedBy>Felipe Biazussi</cp:lastModifiedBy>
  <cp:revision>19</cp:revision>
  <dcterms:modified xsi:type="dcterms:W3CDTF">2024-05-01T19:49:49Z</dcterms:modified>
</cp:coreProperties>
</file>